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74" r:id="rId13"/>
    <p:sldId id="279" r:id="rId14"/>
    <p:sldId id="280"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297"/>
    <p:restoredTop sz="94555"/>
  </p:normalViewPr>
  <p:slideViewPr>
    <p:cSldViewPr snapToGrid="0" snapToObjects="1">
      <p:cViewPr varScale="1">
        <p:scale>
          <a:sx n="62" d="100"/>
          <a:sy n="62" d="100"/>
        </p:scale>
        <p:origin x="1152" y="272"/>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Autumn</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659491" y="3226831"/>
            <a:ext cx="8069518"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12</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25th November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14392" y="1309202"/>
            <a:ext cx="298960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tolerate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53778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Abimbola would </a:t>
            </a:r>
            <a:r>
              <a:rPr lang="en-GB" b="1" dirty="0"/>
              <a:t>tolerate</a:t>
            </a:r>
            <a:r>
              <a:rPr lang="en-GB" dirty="0"/>
              <a:t> any mistakes the class made.</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tol</a:t>
            </a:r>
            <a:r>
              <a:rPr lang="en-GB" dirty="0">
                <a:latin typeface="Gill Sans MT" panose="020B0502020104020203" pitchFamily="34" charset="77"/>
              </a:rPr>
              <a:t>-er-ate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872243848"/>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accept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deny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operate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fairly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permit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refuse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moderate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moderately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596701" y="4092838"/>
            <a:ext cx="674651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tolerate a situation or person, you accept them although you do not particularly like them.</a:t>
            </a:r>
          </a:p>
        </p:txBody>
      </p:sp>
      <p:pic>
        <p:nvPicPr>
          <p:cNvPr id="3" name="Picture 2">
            <a:extLst>
              <a:ext uri="{FF2B5EF4-FFF2-40B4-BE49-F238E27FC236}">
                <a16:creationId xmlns:a16="http://schemas.microsoft.com/office/drawing/2014/main" id="{8F847D58-7BEB-27E6-7EBD-BBF51EA96C6A}"/>
              </a:ext>
            </a:extLst>
          </p:cNvPr>
          <p:cNvPicPr>
            <a:picLocks noChangeAspect="1"/>
          </p:cNvPicPr>
          <p:nvPr/>
        </p:nvPicPr>
        <p:blipFill>
          <a:blip r:embed="rId4"/>
          <a:stretch>
            <a:fillRect/>
          </a:stretch>
        </p:blipFill>
        <p:spPr>
          <a:xfrm>
            <a:off x="8608049" y="2806857"/>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73609" y="1304757"/>
            <a:ext cx="253274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thwart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3114" y="4316991"/>
            <a:ext cx="7332625"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thwart someone or thwart their plans, you prevent them from doing or getting what they want.</a:t>
            </a:r>
          </a:p>
        </p:txBody>
      </p:sp>
      <p:sp>
        <p:nvSpPr>
          <p:cNvPr id="155" name="The was a tear in Freddie’s new school jumper."/>
          <p:cNvSpPr txBox="1"/>
          <p:nvPr/>
        </p:nvSpPr>
        <p:spPr>
          <a:xfrm>
            <a:off x="58004" y="652179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Hill </a:t>
            </a:r>
            <a:r>
              <a:rPr lang="en-GB" b="1" dirty="0"/>
              <a:t>thwarted</a:t>
            </a:r>
            <a:r>
              <a:rPr lang="en-GB" dirty="0"/>
              <a:t> the prank before it began.</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thwart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817818725"/>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counter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court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deliberately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hinder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encourage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short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skilfully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EFDBEA30-6A5B-2A95-0770-38F2E5323BE3}"/>
              </a:ext>
            </a:extLst>
          </p:cNvPr>
          <p:cNvPicPr>
            <a:picLocks noChangeAspect="1"/>
          </p:cNvPicPr>
          <p:nvPr/>
        </p:nvPicPr>
        <p:blipFill>
          <a:blip r:embed="rId4"/>
          <a:stretch>
            <a:fillRect/>
          </a:stretch>
        </p:blipFill>
        <p:spPr>
          <a:xfrm>
            <a:off x="8569627" y="2940330"/>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15306" y="1309202"/>
            <a:ext cx="198772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tease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63820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Mrs Hart told the class it wasn’t nice to </a:t>
            </a:r>
            <a:r>
              <a:rPr lang="en-GB" b="1" dirty="0"/>
              <a:t>tease</a:t>
            </a:r>
            <a:r>
              <a:rPr lang="en-GB" dirty="0"/>
              <a:t>.</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tease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407745271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harass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harsh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mock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please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knees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lovingly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3144F4F8-1C1C-CBB6-F6F5-8A617E950562}"/>
              </a:ext>
            </a:extLst>
          </p:cNvPr>
          <p:cNvSpPr txBox="1"/>
          <p:nvPr/>
        </p:nvSpPr>
        <p:spPr>
          <a:xfrm>
            <a:off x="409123" y="4163274"/>
            <a:ext cx="7799909"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To tease someone means to laugh at them or make jokes about them in order to embarrass, annoy, or upset them.</a:t>
            </a:r>
          </a:p>
        </p:txBody>
      </p:sp>
      <p:pic>
        <p:nvPicPr>
          <p:cNvPr id="2" name="Picture 1">
            <a:extLst>
              <a:ext uri="{FF2B5EF4-FFF2-40B4-BE49-F238E27FC236}">
                <a16:creationId xmlns:a16="http://schemas.microsoft.com/office/drawing/2014/main" id="{40701E6C-CFDA-075E-8D47-133A334FB71D}"/>
              </a:ext>
            </a:extLst>
          </p:cNvPr>
          <p:cNvPicPr>
            <a:picLocks noChangeAspect="1"/>
          </p:cNvPicPr>
          <p:nvPr/>
        </p:nvPicPr>
        <p:blipFill>
          <a:blip r:embed="rId4"/>
          <a:stretch>
            <a:fillRect/>
          </a:stretch>
        </p:blipFill>
        <p:spPr>
          <a:xfrm>
            <a:off x="8711712" y="2799396"/>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25796" y="1309202"/>
            <a:ext cx="276678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solitary</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Pearl enjoyed a </a:t>
            </a:r>
            <a:r>
              <a:rPr lang="en-GB" b="1" dirty="0"/>
              <a:t>solitary</a:t>
            </a:r>
            <a:r>
              <a:rPr lang="en-GB" dirty="0"/>
              <a:t> moment in class.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sol-</a:t>
            </a:r>
            <a:r>
              <a:rPr lang="en-GB" dirty="0" err="1">
                <a:latin typeface="Gill Sans MT" panose="020B0502020104020203" pitchFamily="34" charset="77"/>
              </a:rPr>
              <a:t>i</a:t>
            </a:r>
            <a:r>
              <a:rPr lang="en-GB" dirty="0">
                <a:latin typeface="Gill Sans MT" panose="020B0502020104020203" pitchFamily="34" charset="77"/>
              </a:rPr>
              <a:t>-tar-y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258181490"/>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lone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together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become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singular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prefer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557182" y="4181220"/>
            <a:ext cx="7184117"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A person or animal that is solitary spends a lot of time alone.</a:t>
            </a:r>
          </a:p>
        </p:txBody>
      </p:sp>
      <p:pic>
        <p:nvPicPr>
          <p:cNvPr id="4" name="Picture 3">
            <a:extLst>
              <a:ext uri="{FF2B5EF4-FFF2-40B4-BE49-F238E27FC236}">
                <a16:creationId xmlns:a16="http://schemas.microsoft.com/office/drawing/2014/main" id="{D4AF93EA-C45A-58DE-991C-F94FFAA4F7E7}"/>
              </a:ext>
            </a:extLst>
          </p:cNvPr>
          <p:cNvPicPr>
            <a:picLocks noChangeAspect="1"/>
          </p:cNvPicPr>
          <p:nvPr/>
        </p:nvPicPr>
        <p:blipFill>
          <a:blip r:embed="rId4"/>
          <a:stretch>
            <a:fillRect/>
          </a:stretch>
        </p:blipFill>
        <p:spPr>
          <a:xfrm>
            <a:off x="8685992" y="2836979"/>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79173" y="1339979"/>
            <a:ext cx="2834110"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observe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5023" y="4221545"/>
            <a:ext cx="719666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observe a person or thing, you watch them carefully, especially in order to learn something about them.</a:t>
            </a:r>
          </a:p>
        </p:txBody>
      </p:sp>
      <p:sp>
        <p:nvSpPr>
          <p:cNvPr id="155" name="The was a tear in Freddie’s new school jumper."/>
          <p:cNvSpPr txBox="1"/>
          <p:nvPr/>
        </p:nvSpPr>
        <p:spPr>
          <a:xfrm>
            <a:off x="0" y="651672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a:t>
            </a:r>
            <a:r>
              <a:rPr lang="en-GB" b="1" dirty="0"/>
              <a:t>observed</a:t>
            </a:r>
            <a:r>
              <a:rPr lang="en-GB" dirty="0"/>
              <a:t> Mr Nim writing on the board.</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ob</a:t>
            </a:r>
            <a:r>
              <a:rPr lang="en-GB" dirty="0">
                <a:latin typeface="Gill Sans MT" panose="020B0502020104020203" pitchFamily="34" charset="77"/>
              </a:rPr>
              <a:t>-serve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63995141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inspect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ignore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curve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patiently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study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overlook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nerve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closely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9D40DEEA-1236-5AF1-1BB7-AA985C57E910}"/>
              </a:ext>
            </a:extLst>
          </p:cNvPr>
          <p:cNvPicPr>
            <a:picLocks noChangeAspect="1"/>
          </p:cNvPicPr>
          <p:nvPr/>
        </p:nvPicPr>
        <p:blipFill>
          <a:blip r:embed="rId4"/>
          <a:stretch>
            <a:fillRect/>
          </a:stretch>
        </p:blipFill>
        <p:spPr>
          <a:xfrm>
            <a:off x="8711712" y="2688979"/>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963335228"/>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slide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sweep</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filthy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thief</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434898651"/>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tolerate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solitary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thwart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observe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911136578"/>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slide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filthy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target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sweep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thief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346115647"/>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Something that is *** is very dirty indeed.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 an area of floor or ground, you push dirt or rubbish off it using a brush with a long handle.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When something *** somewhere or when you *** it there, it moves there smoothly over or against something.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 is a person who steals something from another person.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A *** is a result that you are trying to achieve.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5B19AC46-B384-8634-5F68-C833EB26E6BF}"/>
              </a:ext>
            </a:extLst>
          </p:cNvPr>
          <p:cNvPicPr>
            <a:picLocks noChangeAspect="1"/>
          </p:cNvPicPr>
          <p:nvPr/>
        </p:nvPicPr>
        <p:blipFill>
          <a:blip r:embed="rId5"/>
          <a:stretch>
            <a:fillRect/>
          </a:stretch>
        </p:blipFill>
        <p:spPr>
          <a:xfrm>
            <a:off x="10987908" y="5365105"/>
            <a:ext cx="804084" cy="804084"/>
          </a:xfrm>
          <a:prstGeom prst="rect">
            <a:avLst/>
          </a:prstGeom>
        </p:spPr>
      </p:pic>
      <p:pic>
        <p:nvPicPr>
          <p:cNvPr id="3" name="Picture 2">
            <a:extLst>
              <a:ext uri="{FF2B5EF4-FFF2-40B4-BE49-F238E27FC236}">
                <a16:creationId xmlns:a16="http://schemas.microsoft.com/office/drawing/2014/main" id="{FA9F55CF-94D4-3AAA-51E0-AB3BC8C52676}"/>
              </a:ext>
            </a:extLst>
          </p:cNvPr>
          <p:cNvPicPr>
            <a:picLocks noChangeAspect="1"/>
          </p:cNvPicPr>
          <p:nvPr/>
        </p:nvPicPr>
        <p:blipFill>
          <a:blip r:embed="rId6"/>
          <a:stretch>
            <a:fillRect/>
          </a:stretch>
        </p:blipFill>
        <p:spPr>
          <a:xfrm>
            <a:off x="10965704" y="2956080"/>
            <a:ext cx="791669" cy="791669"/>
          </a:xfrm>
          <a:prstGeom prst="rect">
            <a:avLst/>
          </a:prstGeom>
        </p:spPr>
      </p:pic>
      <p:pic>
        <p:nvPicPr>
          <p:cNvPr id="5" name="Picture 4">
            <a:extLst>
              <a:ext uri="{FF2B5EF4-FFF2-40B4-BE49-F238E27FC236}">
                <a16:creationId xmlns:a16="http://schemas.microsoft.com/office/drawing/2014/main" id="{07D7C73E-CCAE-8562-8411-26324D657ACE}"/>
              </a:ext>
            </a:extLst>
          </p:cNvPr>
          <p:cNvPicPr>
            <a:picLocks noChangeAspect="1"/>
          </p:cNvPicPr>
          <p:nvPr/>
        </p:nvPicPr>
        <p:blipFill>
          <a:blip r:embed="rId7"/>
          <a:stretch>
            <a:fillRect/>
          </a:stretch>
        </p:blipFill>
        <p:spPr>
          <a:xfrm>
            <a:off x="10913300" y="7891219"/>
            <a:ext cx="977069" cy="977069"/>
          </a:xfrm>
          <a:prstGeom prst="rect">
            <a:avLst/>
          </a:prstGeom>
        </p:spPr>
      </p:pic>
      <p:pic>
        <p:nvPicPr>
          <p:cNvPr id="6" name="Picture 5">
            <a:extLst>
              <a:ext uri="{FF2B5EF4-FFF2-40B4-BE49-F238E27FC236}">
                <a16:creationId xmlns:a16="http://schemas.microsoft.com/office/drawing/2014/main" id="{2C0F6919-62FD-FA77-6BFF-E1F8A49B73C7}"/>
              </a:ext>
            </a:extLst>
          </p:cNvPr>
          <p:cNvPicPr>
            <a:picLocks noChangeAspect="1"/>
          </p:cNvPicPr>
          <p:nvPr/>
        </p:nvPicPr>
        <p:blipFill>
          <a:blip r:embed="rId8"/>
          <a:stretch>
            <a:fillRect/>
          </a:stretch>
        </p:blipFill>
        <p:spPr>
          <a:xfrm>
            <a:off x="10987908" y="4162743"/>
            <a:ext cx="723153" cy="723153"/>
          </a:xfrm>
          <a:prstGeom prst="rect">
            <a:avLst/>
          </a:prstGeom>
        </p:spPr>
      </p:pic>
      <p:pic>
        <p:nvPicPr>
          <p:cNvPr id="7" name="Picture 6">
            <a:extLst>
              <a:ext uri="{FF2B5EF4-FFF2-40B4-BE49-F238E27FC236}">
                <a16:creationId xmlns:a16="http://schemas.microsoft.com/office/drawing/2014/main" id="{4D442DC2-5E35-ADBD-5154-C692F6932BCF}"/>
              </a:ext>
            </a:extLst>
          </p:cNvPr>
          <p:cNvPicPr>
            <a:picLocks noChangeAspect="1"/>
          </p:cNvPicPr>
          <p:nvPr/>
        </p:nvPicPr>
        <p:blipFill>
          <a:blip r:embed="rId9"/>
          <a:stretch>
            <a:fillRect/>
          </a:stretch>
        </p:blipFill>
        <p:spPr>
          <a:xfrm>
            <a:off x="10917576" y="6648398"/>
            <a:ext cx="804084" cy="804084"/>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221332571"/>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tolerate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thwart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tease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solitary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observe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680474523"/>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person or animal that is *** spends a lot of time alone.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To *** someone means to laugh at them or make jokes about them in order to embarrass, annoy, or upset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 a person or thing, you watch them carefully, especially in order to learn something about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someone or thwart their plans, you prevent them from doing or getting what they want.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a:t>
                      </a:r>
                      <a:r>
                        <a:rPr kumimoji="0" lang="en-GB" sz="2000" b="0" i="0" u="none" strike="noStrike" cap="none" spc="0" normalizeH="0" baseline="0">
                          <a:ln>
                            <a:noFill/>
                          </a:ln>
                          <a:solidFill>
                            <a:srgbClr val="000000"/>
                          </a:solidFill>
                          <a:effectLst/>
                          <a:uFillTx/>
                          <a:latin typeface="Gill Sans MT" panose="020B0502020104020203" pitchFamily="34" charset="77"/>
                          <a:sym typeface="Helvetica Light"/>
                        </a:rPr>
                        <a:t>you *** </a:t>
                      </a: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situation or person, you accept them although you do not particularly like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020FE7FB-3AFF-2DF5-242A-28181429D7E7}"/>
              </a:ext>
            </a:extLst>
          </p:cNvPr>
          <p:cNvPicPr>
            <a:picLocks noChangeAspect="1"/>
          </p:cNvPicPr>
          <p:nvPr/>
        </p:nvPicPr>
        <p:blipFill>
          <a:blip r:embed="rId5"/>
          <a:stretch>
            <a:fillRect/>
          </a:stretch>
        </p:blipFill>
        <p:spPr>
          <a:xfrm>
            <a:off x="11036642" y="7935155"/>
            <a:ext cx="883999" cy="883999"/>
          </a:xfrm>
          <a:prstGeom prst="rect">
            <a:avLst/>
          </a:prstGeom>
        </p:spPr>
      </p:pic>
      <p:pic>
        <p:nvPicPr>
          <p:cNvPr id="3" name="Picture 2">
            <a:extLst>
              <a:ext uri="{FF2B5EF4-FFF2-40B4-BE49-F238E27FC236}">
                <a16:creationId xmlns:a16="http://schemas.microsoft.com/office/drawing/2014/main" id="{2CE2E7F6-8F92-7E31-4666-E7C0610CAD06}"/>
              </a:ext>
            </a:extLst>
          </p:cNvPr>
          <p:cNvPicPr>
            <a:picLocks noChangeAspect="1"/>
          </p:cNvPicPr>
          <p:nvPr/>
        </p:nvPicPr>
        <p:blipFill>
          <a:blip r:embed="rId6"/>
          <a:stretch>
            <a:fillRect/>
          </a:stretch>
        </p:blipFill>
        <p:spPr>
          <a:xfrm>
            <a:off x="10959835" y="6749990"/>
            <a:ext cx="883999" cy="883999"/>
          </a:xfrm>
          <a:prstGeom prst="rect">
            <a:avLst/>
          </a:prstGeom>
        </p:spPr>
      </p:pic>
      <p:pic>
        <p:nvPicPr>
          <p:cNvPr id="5" name="Picture 4">
            <a:extLst>
              <a:ext uri="{FF2B5EF4-FFF2-40B4-BE49-F238E27FC236}">
                <a16:creationId xmlns:a16="http://schemas.microsoft.com/office/drawing/2014/main" id="{19766CA0-1A42-E3F7-4A93-D954610C0B2B}"/>
              </a:ext>
            </a:extLst>
          </p:cNvPr>
          <p:cNvPicPr>
            <a:picLocks noChangeAspect="1"/>
          </p:cNvPicPr>
          <p:nvPr/>
        </p:nvPicPr>
        <p:blipFill>
          <a:blip r:embed="rId7"/>
          <a:stretch>
            <a:fillRect/>
          </a:stretch>
        </p:blipFill>
        <p:spPr>
          <a:xfrm>
            <a:off x="10959835" y="4069452"/>
            <a:ext cx="883999" cy="883999"/>
          </a:xfrm>
          <a:prstGeom prst="rect">
            <a:avLst/>
          </a:prstGeom>
        </p:spPr>
      </p:pic>
      <p:pic>
        <p:nvPicPr>
          <p:cNvPr id="6" name="Picture 5">
            <a:extLst>
              <a:ext uri="{FF2B5EF4-FFF2-40B4-BE49-F238E27FC236}">
                <a16:creationId xmlns:a16="http://schemas.microsoft.com/office/drawing/2014/main" id="{71698EBB-0D0A-0BC8-8774-BC2CFA0875FF}"/>
              </a:ext>
            </a:extLst>
          </p:cNvPr>
          <p:cNvPicPr>
            <a:picLocks noChangeAspect="1"/>
          </p:cNvPicPr>
          <p:nvPr/>
        </p:nvPicPr>
        <p:blipFill>
          <a:blip r:embed="rId8"/>
          <a:stretch>
            <a:fillRect/>
          </a:stretch>
        </p:blipFill>
        <p:spPr>
          <a:xfrm>
            <a:off x="10959835" y="2733230"/>
            <a:ext cx="844353" cy="844353"/>
          </a:xfrm>
          <a:prstGeom prst="rect">
            <a:avLst/>
          </a:prstGeom>
        </p:spPr>
      </p:pic>
      <p:pic>
        <p:nvPicPr>
          <p:cNvPr id="7" name="Picture 6">
            <a:extLst>
              <a:ext uri="{FF2B5EF4-FFF2-40B4-BE49-F238E27FC236}">
                <a16:creationId xmlns:a16="http://schemas.microsoft.com/office/drawing/2014/main" id="{E7981075-6AF5-4D2B-475C-53475A7522E5}"/>
              </a:ext>
            </a:extLst>
          </p:cNvPr>
          <p:cNvPicPr>
            <a:picLocks noChangeAspect="1"/>
          </p:cNvPicPr>
          <p:nvPr/>
        </p:nvPicPr>
        <p:blipFill>
          <a:blip r:embed="rId9"/>
          <a:stretch>
            <a:fillRect/>
          </a:stretch>
        </p:blipFill>
        <p:spPr>
          <a:xfrm>
            <a:off x="10985936" y="5352690"/>
            <a:ext cx="818252" cy="818252"/>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114590" y="4013709"/>
            <a:ext cx="157414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filthy</a:t>
            </a:r>
            <a:endParaRPr dirty="0">
              <a:latin typeface="Gill Sans MT" panose="020B0502020104020203" pitchFamily="34" charset="77"/>
            </a:endParaRPr>
          </a:p>
        </p:txBody>
      </p:sp>
      <p:sp>
        <p:nvSpPr>
          <p:cNvPr id="135" name="spare"/>
          <p:cNvSpPr txBox="1"/>
          <p:nvPr/>
        </p:nvSpPr>
        <p:spPr>
          <a:xfrm>
            <a:off x="2944673" y="4850305"/>
            <a:ext cx="191398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target</a:t>
            </a:r>
            <a:endParaRPr b="1" dirty="0">
              <a:latin typeface="Gill Sans MT" panose="020B0502020104020203" pitchFamily="34" charset="77"/>
              <a:sym typeface="American Typewriter"/>
            </a:endParaRPr>
          </a:p>
        </p:txBody>
      </p:sp>
      <p:sp>
        <p:nvSpPr>
          <p:cNvPr id="136" name="chipped"/>
          <p:cNvSpPr txBox="1"/>
          <p:nvPr/>
        </p:nvSpPr>
        <p:spPr>
          <a:xfrm>
            <a:off x="2941466" y="5704544"/>
            <a:ext cx="192039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sweep</a:t>
            </a:r>
            <a:endParaRPr dirty="0">
              <a:latin typeface="Gill Sans MT" panose="020B0502020104020203" pitchFamily="34" charset="77"/>
            </a:endParaRPr>
          </a:p>
        </p:txBody>
      </p:sp>
      <p:sp>
        <p:nvSpPr>
          <p:cNvPr id="137" name="lift"/>
          <p:cNvSpPr txBox="1"/>
          <p:nvPr/>
        </p:nvSpPr>
        <p:spPr>
          <a:xfrm>
            <a:off x="3084136" y="6639612"/>
            <a:ext cx="142988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thief</a:t>
            </a:r>
            <a:endParaRPr dirty="0">
              <a:latin typeface="Gill Sans MT" panose="020B0502020104020203" pitchFamily="34" charset="77"/>
            </a:endParaRPr>
          </a:p>
        </p:txBody>
      </p:sp>
      <p:sp>
        <p:nvSpPr>
          <p:cNvPr id="138" name="mutter"/>
          <p:cNvSpPr txBox="1"/>
          <p:nvPr/>
        </p:nvSpPr>
        <p:spPr>
          <a:xfrm>
            <a:off x="8152533" y="3961291"/>
            <a:ext cx="208550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thwart</a:t>
            </a:r>
            <a:endParaRPr b="1" dirty="0">
              <a:latin typeface="Gill Sans MT" panose="020B0502020104020203" pitchFamily="34" charset="77"/>
              <a:sym typeface="American Typewriter"/>
            </a:endParaRPr>
          </a:p>
        </p:txBody>
      </p:sp>
      <p:sp>
        <p:nvSpPr>
          <p:cNvPr id="139" name="unveil"/>
          <p:cNvSpPr txBox="1"/>
          <p:nvPr/>
        </p:nvSpPr>
        <p:spPr>
          <a:xfrm>
            <a:off x="8066482" y="5755144"/>
            <a:ext cx="227466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solitary</a:t>
            </a:r>
            <a:endParaRPr dirty="0">
              <a:latin typeface="Gill Sans MT" panose="020B0502020104020203" pitchFamily="34" charset="77"/>
              <a:sym typeface="American Typewriter"/>
            </a:endParaRPr>
          </a:p>
        </p:txBody>
      </p:sp>
      <p:sp>
        <p:nvSpPr>
          <p:cNvPr id="140" name="tolerate"/>
          <p:cNvSpPr txBox="1"/>
          <p:nvPr/>
        </p:nvSpPr>
        <p:spPr>
          <a:xfrm>
            <a:off x="8069027" y="3086166"/>
            <a:ext cx="246381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tolerate</a:t>
            </a:r>
            <a:endParaRPr dirty="0">
              <a:latin typeface="Gill Sans MT" panose="020B0502020104020203" pitchFamily="34" charset="77"/>
            </a:endParaRPr>
          </a:p>
        </p:txBody>
      </p:sp>
      <p:sp>
        <p:nvSpPr>
          <p:cNvPr id="141" name="fixation"/>
          <p:cNvSpPr txBox="1"/>
          <p:nvPr/>
        </p:nvSpPr>
        <p:spPr>
          <a:xfrm>
            <a:off x="8369738" y="4850306"/>
            <a:ext cx="165109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tease</a:t>
            </a:r>
            <a:endParaRPr dirty="0">
              <a:latin typeface="Gill Sans MT" panose="020B0502020104020203" pitchFamily="34" charset="77"/>
            </a:endParaRPr>
          </a:p>
        </p:txBody>
      </p:sp>
      <p:sp>
        <p:nvSpPr>
          <p:cNvPr id="142" name="rustle"/>
          <p:cNvSpPr txBox="1"/>
          <p:nvPr/>
        </p:nvSpPr>
        <p:spPr>
          <a:xfrm>
            <a:off x="8013137" y="6620562"/>
            <a:ext cx="240610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observe</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57064"/>
            <a:ext cx="2675845"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slide</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98457" y="236917"/>
            <a:ext cx="5656998"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slide</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5092667"/>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filthy</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5FA1013B-821B-E830-5B67-FD2B34A06EC8}"/>
              </a:ext>
            </a:extLst>
          </p:cNvPr>
          <p:cNvPicPr>
            <a:picLocks noChangeAspect="1"/>
          </p:cNvPicPr>
          <p:nvPr/>
        </p:nvPicPr>
        <p:blipFill>
          <a:blip r:embed="rId4"/>
          <a:stretch>
            <a:fillRect/>
          </a:stretch>
        </p:blipFill>
        <p:spPr>
          <a:xfrm>
            <a:off x="8529623" y="628272"/>
            <a:ext cx="3251200" cy="3251200"/>
          </a:xfrm>
          <a:prstGeom prst="rect">
            <a:avLst/>
          </a:prstGeom>
        </p:spPr>
      </p:pic>
      <p:pic>
        <p:nvPicPr>
          <p:cNvPr id="4" name="Picture 3">
            <a:extLst>
              <a:ext uri="{FF2B5EF4-FFF2-40B4-BE49-F238E27FC236}">
                <a16:creationId xmlns:a16="http://schemas.microsoft.com/office/drawing/2014/main" id="{B4E5ECE7-7393-A8F7-5BBE-277121CF1DA7}"/>
              </a:ext>
            </a:extLst>
          </p:cNvPr>
          <p:cNvPicPr>
            <a:picLocks noChangeAspect="1"/>
          </p:cNvPicPr>
          <p:nvPr/>
        </p:nvPicPr>
        <p:blipFill>
          <a:blip r:embed="rId5"/>
          <a:stretch>
            <a:fillRect/>
          </a:stretch>
        </p:blipFill>
        <p:spPr>
          <a:xfrm>
            <a:off x="1179854" y="5726211"/>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07747" y="163762"/>
            <a:ext cx="744274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target</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85580" y="4723896"/>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sweep</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F22D9E94-3896-2C6E-0D83-06BC665FE76C}"/>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E7BC302E-5ADA-779A-2085-918A595173E1}"/>
              </a:ext>
            </a:extLst>
          </p:cNvPr>
          <p:cNvPicPr>
            <a:picLocks noChangeAspect="1"/>
          </p:cNvPicPr>
          <p:nvPr/>
        </p:nvPicPr>
        <p:blipFill>
          <a:blip r:embed="rId5"/>
          <a:stretch>
            <a:fillRect/>
          </a:stretch>
        </p:blipFill>
        <p:spPr>
          <a:xfrm>
            <a:off x="550644" y="5534895"/>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60798" y="167367"/>
            <a:ext cx="556242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thief</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250179" y="5633097"/>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tolerate</a:t>
            </a:r>
            <a:endParaRPr sz="23900" dirty="0">
              <a:latin typeface="Gill Sans MT" panose="020B0502020104020203" pitchFamily="34" charset="77"/>
            </a:endParaRPr>
          </a:p>
        </p:txBody>
      </p:sp>
      <p:pic>
        <p:nvPicPr>
          <p:cNvPr id="4" name="Picture 3">
            <a:extLst>
              <a:ext uri="{FF2B5EF4-FFF2-40B4-BE49-F238E27FC236}">
                <a16:creationId xmlns:a16="http://schemas.microsoft.com/office/drawing/2014/main" id="{42889C07-6E2E-F976-93B4-024658398E00}"/>
              </a:ext>
            </a:extLst>
          </p:cNvPr>
          <p:cNvPicPr>
            <a:picLocks noChangeAspect="1"/>
          </p:cNvPicPr>
          <p:nvPr/>
        </p:nvPicPr>
        <p:blipFill>
          <a:blip r:embed="rId4"/>
          <a:stretch>
            <a:fillRect/>
          </a:stretch>
        </p:blipFill>
        <p:spPr>
          <a:xfrm>
            <a:off x="393471" y="5722245"/>
            <a:ext cx="3251200" cy="3251200"/>
          </a:xfrm>
          <a:prstGeom prst="rect">
            <a:avLst/>
          </a:prstGeom>
        </p:spPr>
      </p:pic>
      <p:pic>
        <p:nvPicPr>
          <p:cNvPr id="5" name="Picture 4">
            <a:extLst>
              <a:ext uri="{FF2B5EF4-FFF2-40B4-BE49-F238E27FC236}">
                <a16:creationId xmlns:a16="http://schemas.microsoft.com/office/drawing/2014/main" id="{03572CC0-BE72-94A1-2013-14CE6DF5CEE0}"/>
              </a:ext>
            </a:extLst>
          </p:cNvPr>
          <p:cNvPicPr>
            <a:picLocks noChangeAspect="1"/>
          </p:cNvPicPr>
          <p:nvPr/>
        </p:nvPicPr>
        <p:blipFill>
          <a:blip r:embed="rId5"/>
          <a:stretch>
            <a:fillRect/>
          </a:stretch>
        </p:blipFill>
        <p:spPr>
          <a:xfrm>
            <a:off x="8368396" y="602862"/>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64540" y="518189"/>
            <a:ext cx="7011535"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thwart</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71071" y="5164399"/>
            <a:ext cx="985503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tease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FEEBE868-5D87-DA18-5407-B2D86D362FB1}"/>
              </a:ext>
            </a:extLst>
          </p:cNvPr>
          <p:cNvPicPr>
            <a:picLocks noChangeAspect="1"/>
          </p:cNvPicPr>
          <p:nvPr/>
        </p:nvPicPr>
        <p:blipFill>
          <a:blip r:embed="rId4"/>
          <a:stretch>
            <a:fillRect/>
          </a:stretch>
        </p:blipFill>
        <p:spPr>
          <a:xfrm>
            <a:off x="9042244" y="602862"/>
            <a:ext cx="3251200" cy="3251200"/>
          </a:xfrm>
          <a:prstGeom prst="rect">
            <a:avLst/>
          </a:prstGeom>
        </p:spPr>
      </p:pic>
      <p:pic>
        <p:nvPicPr>
          <p:cNvPr id="5" name="Picture 4">
            <a:extLst>
              <a:ext uri="{FF2B5EF4-FFF2-40B4-BE49-F238E27FC236}">
                <a16:creationId xmlns:a16="http://schemas.microsoft.com/office/drawing/2014/main" id="{FABB9BC0-A627-A083-7B19-23046C031E0F}"/>
              </a:ext>
            </a:extLst>
          </p:cNvPr>
          <p:cNvPicPr>
            <a:picLocks noChangeAspect="1"/>
          </p:cNvPicPr>
          <p:nvPr/>
        </p:nvPicPr>
        <p:blipFill>
          <a:blip r:embed="rId5"/>
          <a:stretch>
            <a:fillRect/>
          </a:stretch>
        </p:blipFill>
        <p:spPr>
          <a:xfrm>
            <a:off x="1084854" y="5784599"/>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377267"/>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solitary</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20495" y="5958928"/>
            <a:ext cx="1028859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observe</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1E6A714A-29B6-661A-C2D0-8DA2259E44A3}"/>
              </a:ext>
            </a:extLst>
          </p:cNvPr>
          <p:cNvPicPr>
            <a:picLocks noChangeAspect="1"/>
          </p:cNvPicPr>
          <p:nvPr/>
        </p:nvPicPr>
        <p:blipFill>
          <a:blip r:embed="rId4"/>
          <a:stretch>
            <a:fillRect/>
          </a:stretch>
        </p:blipFill>
        <p:spPr>
          <a:xfrm>
            <a:off x="9051922" y="587734"/>
            <a:ext cx="3251200" cy="3251200"/>
          </a:xfrm>
          <a:prstGeom prst="rect">
            <a:avLst/>
          </a:prstGeom>
        </p:spPr>
      </p:pic>
      <p:pic>
        <p:nvPicPr>
          <p:cNvPr id="4" name="Picture 3">
            <a:extLst>
              <a:ext uri="{FF2B5EF4-FFF2-40B4-BE49-F238E27FC236}">
                <a16:creationId xmlns:a16="http://schemas.microsoft.com/office/drawing/2014/main" id="{89E8589E-FDEB-3381-83A0-74F5F82008EB}"/>
              </a:ext>
            </a:extLst>
          </p:cNvPr>
          <p:cNvPicPr>
            <a:picLocks noChangeAspect="1"/>
          </p:cNvPicPr>
          <p:nvPr/>
        </p:nvPicPr>
        <p:blipFill>
          <a:blip r:embed="rId5"/>
          <a:stretch>
            <a:fillRect/>
          </a:stretch>
        </p:blipFill>
        <p:spPr>
          <a:xfrm>
            <a:off x="438359" y="5661897"/>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58879" y="462242"/>
            <a:ext cx="640560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slide</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6486" y="5832010"/>
            <a:ext cx="1024433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filthy</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3D27A53A-D7CD-B655-7AE5-73FA8B4368D7}"/>
              </a:ext>
            </a:extLst>
          </p:cNvPr>
          <p:cNvPicPr>
            <a:picLocks noChangeAspect="1"/>
          </p:cNvPicPr>
          <p:nvPr/>
        </p:nvPicPr>
        <p:blipFill>
          <a:blip r:embed="rId4"/>
          <a:stretch>
            <a:fillRect/>
          </a:stretch>
        </p:blipFill>
        <p:spPr>
          <a:xfrm>
            <a:off x="8746945" y="685828"/>
            <a:ext cx="3251200" cy="3251200"/>
          </a:xfrm>
          <a:prstGeom prst="rect">
            <a:avLst/>
          </a:prstGeom>
        </p:spPr>
      </p:pic>
      <p:pic>
        <p:nvPicPr>
          <p:cNvPr id="4" name="Picture 3">
            <a:extLst>
              <a:ext uri="{FF2B5EF4-FFF2-40B4-BE49-F238E27FC236}">
                <a16:creationId xmlns:a16="http://schemas.microsoft.com/office/drawing/2014/main" id="{8A3D87B4-7CAB-8E62-D8A4-06DC10019AC5}"/>
              </a:ext>
            </a:extLst>
          </p:cNvPr>
          <p:cNvPicPr>
            <a:picLocks noChangeAspect="1"/>
          </p:cNvPicPr>
          <p:nvPr/>
        </p:nvPicPr>
        <p:blipFill>
          <a:blip r:embed="rId5"/>
          <a:stretch>
            <a:fillRect/>
          </a:stretch>
        </p:blipFill>
        <p:spPr>
          <a:xfrm>
            <a:off x="1042316" y="5788895"/>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62381" y="473186"/>
            <a:ext cx="6921768"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target</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9493" y="5225708"/>
            <a:ext cx="1041922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sweep</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97071D37-6C2E-DBB5-F439-9027FE90E49C}"/>
              </a:ext>
            </a:extLst>
          </p:cNvPr>
          <p:cNvPicPr>
            <a:picLocks noChangeAspect="1"/>
          </p:cNvPicPr>
          <p:nvPr/>
        </p:nvPicPr>
        <p:blipFill>
          <a:blip r:embed="rId4"/>
          <a:stretch>
            <a:fillRect/>
          </a:stretch>
        </p:blipFill>
        <p:spPr>
          <a:xfrm>
            <a:off x="9093970" y="473186"/>
            <a:ext cx="3251200" cy="3251200"/>
          </a:xfrm>
          <a:prstGeom prst="rect">
            <a:avLst/>
          </a:prstGeom>
        </p:spPr>
      </p:pic>
      <p:pic>
        <p:nvPicPr>
          <p:cNvPr id="4" name="Picture 3">
            <a:extLst>
              <a:ext uri="{FF2B5EF4-FFF2-40B4-BE49-F238E27FC236}">
                <a16:creationId xmlns:a16="http://schemas.microsoft.com/office/drawing/2014/main" id="{3252FD18-42D0-51B1-576B-F894F3472BE4}"/>
              </a:ext>
            </a:extLst>
          </p:cNvPr>
          <p:cNvPicPr>
            <a:picLocks noChangeAspect="1"/>
          </p:cNvPicPr>
          <p:nvPr/>
        </p:nvPicPr>
        <p:blipFill>
          <a:blip r:embed="rId5"/>
          <a:stretch>
            <a:fillRect/>
          </a:stretch>
        </p:blipFill>
        <p:spPr>
          <a:xfrm>
            <a:off x="777819" y="5458789"/>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61688" y="473186"/>
            <a:ext cx="5990422"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thief</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06848" y="5974840"/>
            <a:ext cx="12346080"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tolerate</a:t>
            </a:r>
            <a:endParaRPr sz="23900" dirty="0">
              <a:latin typeface="Futura Medium" panose="020B0602020204020303" pitchFamily="34" charset="-79"/>
              <a:cs typeface="Futura Medium" panose="020B0602020204020303" pitchFamily="34" charset="-79"/>
            </a:endParaRPr>
          </a:p>
        </p:txBody>
      </p:sp>
      <p:pic>
        <p:nvPicPr>
          <p:cNvPr id="4" name="Picture 3">
            <a:extLst>
              <a:ext uri="{FF2B5EF4-FFF2-40B4-BE49-F238E27FC236}">
                <a16:creationId xmlns:a16="http://schemas.microsoft.com/office/drawing/2014/main" id="{A37D58DD-8ADB-67BF-CBCE-EFFFCDE5ABE5}"/>
              </a:ext>
            </a:extLst>
          </p:cNvPr>
          <p:cNvPicPr>
            <a:picLocks noChangeAspect="1"/>
          </p:cNvPicPr>
          <p:nvPr/>
        </p:nvPicPr>
        <p:blipFill>
          <a:blip r:embed="rId4"/>
          <a:stretch>
            <a:fillRect/>
          </a:stretch>
        </p:blipFill>
        <p:spPr>
          <a:xfrm>
            <a:off x="768927" y="5677809"/>
            <a:ext cx="3251200" cy="3251200"/>
          </a:xfrm>
          <a:prstGeom prst="rect">
            <a:avLst/>
          </a:prstGeom>
        </p:spPr>
      </p:pic>
      <p:pic>
        <p:nvPicPr>
          <p:cNvPr id="5" name="Picture 4">
            <a:extLst>
              <a:ext uri="{FF2B5EF4-FFF2-40B4-BE49-F238E27FC236}">
                <a16:creationId xmlns:a16="http://schemas.microsoft.com/office/drawing/2014/main" id="{C9DBFEE4-FA58-C13C-F08F-6625123FEA63}"/>
              </a:ext>
            </a:extLst>
          </p:cNvPr>
          <p:cNvPicPr>
            <a:picLocks noChangeAspect="1"/>
          </p:cNvPicPr>
          <p:nvPr/>
        </p:nvPicPr>
        <p:blipFill>
          <a:blip r:embed="rId5"/>
          <a:stretch>
            <a:fillRect/>
          </a:stretch>
        </p:blipFill>
        <p:spPr>
          <a:xfrm>
            <a:off x="8466167" y="685828"/>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849010" y="2274766"/>
            <a:ext cx="142346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slide	</a:t>
            </a:r>
            <a:endParaRPr b="1" dirty="0">
              <a:latin typeface="Gill Sans MT" panose="020B0502020104020203" pitchFamily="34" charset="77"/>
              <a:sym typeface="American Typewriter"/>
            </a:endParaRPr>
          </a:p>
        </p:txBody>
      </p:sp>
      <p:sp>
        <p:nvSpPr>
          <p:cNvPr id="134" name="office"/>
          <p:cNvSpPr txBox="1"/>
          <p:nvPr/>
        </p:nvSpPr>
        <p:spPr>
          <a:xfrm>
            <a:off x="5773706" y="3183419"/>
            <a:ext cx="157414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filthy</a:t>
            </a:r>
            <a:endParaRPr dirty="0">
              <a:latin typeface="Gill Sans MT" panose="020B0502020104020203" pitchFamily="34" charset="77"/>
            </a:endParaRPr>
          </a:p>
        </p:txBody>
      </p:sp>
      <p:sp>
        <p:nvSpPr>
          <p:cNvPr id="135" name="spare"/>
          <p:cNvSpPr txBox="1"/>
          <p:nvPr/>
        </p:nvSpPr>
        <p:spPr>
          <a:xfrm>
            <a:off x="5603777" y="4033018"/>
            <a:ext cx="191398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target</a:t>
            </a:r>
            <a:endParaRPr b="1" dirty="0">
              <a:latin typeface="Gill Sans MT" panose="020B0502020104020203" pitchFamily="34" charset="77"/>
              <a:sym typeface="American Typewriter"/>
            </a:endParaRPr>
          </a:p>
        </p:txBody>
      </p:sp>
      <p:sp>
        <p:nvSpPr>
          <p:cNvPr id="136" name="chipped"/>
          <p:cNvSpPr txBox="1"/>
          <p:nvPr/>
        </p:nvSpPr>
        <p:spPr>
          <a:xfrm>
            <a:off x="5600577" y="4958818"/>
            <a:ext cx="192039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sweep</a:t>
            </a:r>
            <a:endParaRPr dirty="0">
              <a:latin typeface="Gill Sans MT" panose="020B0502020104020203" pitchFamily="34" charset="77"/>
            </a:endParaRPr>
          </a:p>
        </p:txBody>
      </p:sp>
      <p:sp>
        <p:nvSpPr>
          <p:cNvPr id="137" name="lift"/>
          <p:cNvSpPr txBox="1"/>
          <p:nvPr/>
        </p:nvSpPr>
        <p:spPr>
          <a:xfrm>
            <a:off x="5845838" y="5829370"/>
            <a:ext cx="142988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thief</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49809" y="610033"/>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thwart</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71071" y="5575821"/>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tease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E9AF837D-3338-6ECC-3C49-EFDF4081A1E8}"/>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3BC7D116-DFD8-2096-88EC-0E76D195D7B3}"/>
              </a:ext>
            </a:extLst>
          </p:cNvPr>
          <p:cNvPicPr>
            <a:picLocks noChangeAspect="1"/>
          </p:cNvPicPr>
          <p:nvPr/>
        </p:nvPicPr>
        <p:blipFill>
          <a:blip r:embed="rId5"/>
          <a:stretch>
            <a:fillRect/>
          </a:stretch>
        </p:blipFill>
        <p:spPr>
          <a:xfrm>
            <a:off x="1084854" y="5816572"/>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63819" y="803484"/>
            <a:ext cx="1199989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solitary</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999735"/>
            <a:ext cx="102885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observe</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47E998C1-569D-15B9-892F-11531CE1E368}"/>
              </a:ext>
            </a:extLst>
          </p:cNvPr>
          <p:cNvPicPr>
            <a:picLocks noChangeAspect="1"/>
          </p:cNvPicPr>
          <p:nvPr/>
        </p:nvPicPr>
        <p:blipFill>
          <a:blip r:embed="rId4"/>
          <a:stretch>
            <a:fillRect/>
          </a:stretch>
        </p:blipFill>
        <p:spPr>
          <a:xfrm>
            <a:off x="9012881" y="602862"/>
            <a:ext cx="3251200" cy="3251200"/>
          </a:xfrm>
          <a:prstGeom prst="rect">
            <a:avLst/>
          </a:prstGeom>
        </p:spPr>
      </p:pic>
      <p:pic>
        <p:nvPicPr>
          <p:cNvPr id="4" name="Picture 3">
            <a:extLst>
              <a:ext uri="{FF2B5EF4-FFF2-40B4-BE49-F238E27FC236}">
                <a16:creationId xmlns:a16="http://schemas.microsoft.com/office/drawing/2014/main" id="{A9E438F3-C652-BDDD-E54A-14596D4DB32D}"/>
              </a:ext>
            </a:extLst>
          </p:cNvPr>
          <p:cNvPicPr>
            <a:picLocks noChangeAspect="1"/>
          </p:cNvPicPr>
          <p:nvPr/>
        </p:nvPicPr>
        <p:blipFill>
          <a:blip r:embed="rId5"/>
          <a:stretch>
            <a:fillRect/>
          </a:stretch>
        </p:blipFill>
        <p:spPr>
          <a:xfrm>
            <a:off x="689837" y="5698916"/>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518073" y="3418118"/>
            <a:ext cx="208550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thwart</a:t>
            </a:r>
            <a:endParaRPr b="1" dirty="0">
              <a:latin typeface="Gill Sans MT" panose="020B0502020104020203" pitchFamily="34" charset="77"/>
              <a:sym typeface="American Typewriter"/>
            </a:endParaRPr>
          </a:p>
        </p:txBody>
      </p:sp>
      <p:sp>
        <p:nvSpPr>
          <p:cNvPr id="140" name="tolerate"/>
          <p:cNvSpPr txBox="1"/>
          <p:nvPr/>
        </p:nvSpPr>
        <p:spPr>
          <a:xfrm>
            <a:off x="5315280" y="2522165"/>
            <a:ext cx="249106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tolerate</a:t>
            </a:r>
            <a:endParaRPr dirty="0">
              <a:latin typeface="Gill Sans MT" panose="020B0502020104020203" pitchFamily="34" charset="77"/>
            </a:endParaRPr>
          </a:p>
        </p:txBody>
      </p:sp>
      <p:sp>
        <p:nvSpPr>
          <p:cNvPr id="141" name="fixation"/>
          <p:cNvSpPr txBox="1"/>
          <p:nvPr/>
        </p:nvSpPr>
        <p:spPr>
          <a:xfrm>
            <a:off x="5735280" y="4280417"/>
            <a:ext cx="165109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tease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365158" y="5188117"/>
            <a:ext cx="227466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solitary</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299456" y="5996646"/>
            <a:ext cx="240610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observe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45140" y="1309202"/>
            <a:ext cx="172803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slide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5112" y="67152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Coby was warned not to </a:t>
            </a:r>
            <a:r>
              <a:rPr lang="en-GB" b="1" dirty="0"/>
              <a:t>slide</a:t>
            </a:r>
            <a:r>
              <a:rPr lang="en-GB" dirty="0"/>
              <a:t> on the ice.</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slide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2482844734"/>
              </p:ext>
            </p:extLst>
          </p:nvPr>
        </p:nvGraphicFramePr>
        <p:xfrm>
          <a:off x="52521" y="755544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drift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remain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tried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glide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760BE520-11E3-D151-7919-DB3C68B3F2B0}"/>
              </a:ext>
            </a:extLst>
          </p:cNvPr>
          <p:cNvPicPr>
            <a:picLocks noChangeAspect="1"/>
          </p:cNvPicPr>
          <p:nvPr/>
        </p:nvPicPr>
        <p:blipFill>
          <a:blip r:embed="rId3"/>
          <a:stretch>
            <a:fillRect/>
          </a:stretch>
        </p:blipFill>
        <p:spPr>
          <a:xfrm>
            <a:off x="8243029" y="2931814"/>
            <a:ext cx="3251200" cy="3251200"/>
          </a:xfrm>
          <a:prstGeom prst="rect">
            <a:avLst/>
          </a:prstGeom>
        </p:spPr>
      </p:pic>
      <p:sp>
        <p:nvSpPr>
          <p:cNvPr id="3" name="TextBox 2">
            <a:extLst>
              <a:ext uri="{FF2B5EF4-FFF2-40B4-BE49-F238E27FC236}">
                <a16:creationId xmlns:a16="http://schemas.microsoft.com/office/drawing/2014/main" id="{1895AF30-89A0-51E5-A6F7-F728BF5E59FA}"/>
              </a:ext>
            </a:extLst>
          </p:cNvPr>
          <p:cNvSpPr txBox="1"/>
          <p:nvPr/>
        </p:nvSpPr>
        <p:spPr>
          <a:xfrm>
            <a:off x="670523" y="3967131"/>
            <a:ext cx="6253592"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When something slides somewhere or when you slide it there, it moves there smoothly over or against something.</a:t>
            </a:r>
          </a:p>
        </p:txBody>
      </p:sp>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78622" y="1309202"/>
            <a:ext cx="186108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filthy</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651060"/>
            <a:ext cx="6561720"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filthy is very dirty indeed.</a:t>
            </a:r>
          </a:p>
        </p:txBody>
      </p:sp>
      <p:sp>
        <p:nvSpPr>
          <p:cNvPr id="155" name="The was a tear in Freddie’s new school jumper."/>
          <p:cNvSpPr txBox="1"/>
          <p:nvPr/>
        </p:nvSpPr>
        <p:spPr>
          <a:xfrm>
            <a:off x="0" y="663011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Penny’s t-shirt was </a:t>
            </a:r>
            <a:r>
              <a:rPr lang="en-GB" b="1" dirty="0"/>
              <a:t>filthy</a:t>
            </a:r>
            <a:r>
              <a:rPr lang="en-GB" dirty="0"/>
              <a:t>.</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filth-y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195118859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grimy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clean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extremely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grubby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incredibly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80748D1B-A300-CA3F-E252-809856BDB899}"/>
              </a:ext>
            </a:extLst>
          </p:cNvPr>
          <p:cNvPicPr>
            <a:picLocks noChangeAspect="1"/>
          </p:cNvPicPr>
          <p:nvPr/>
        </p:nvPicPr>
        <p:blipFill>
          <a:blip r:embed="rId3"/>
          <a:stretch>
            <a:fillRect/>
          </a:stretch>
        </p:blipFill>
        <p:spPr>
          <a:xfrm>
            <a:off x="8424681" y="3045924"/>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44756" y="1339979"/>
            <a:ext cx="2128788"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target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4510360"/>
            <a:ext cx="6554201"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target is a result that you are trying to achieve.</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a:t>
            </a:r>
            <a:r>
              <a:rPr lang="en-GB" dirty="0" err="1"/>
              <a:t>Gilraine</a:t>
            </a:r>
            <a:r>
              <a:rPr lang="en-GB" dirty="0"/>
              <a:t> set a </a:t>
            </a:r>
            <a:r>
              <a:rPr lang="en-GB" b="1" dirty="0"/>
              <a:t>target</a:t>
            </a:r>
            <a:r>
              <a:rPr lang="en-GB" dirty="0"/>
              <a:t> for the class to finish their work.</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tar-get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350435533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goal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realistic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object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ambitious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7CC4F2AA-2211-4A64-CBF2-CC91D28530B4}"/>
              </a:ext>
            </a:extLst>
          </p:cNvPr>
          <p:cNvPicPr>
            <a:picLocks noChangeAspect="1"/>
          </p:cNvPicPr>
          <p:nvPr/>
        </p:nvPicPr>
        <p:blipFill>
          <a:blip r:embed="rId4"/>
          <a:stretch>
            <a:fillRect/>
          </a:stretch>
        </p:blipFill>
        <p:spPr>
          <a:xfrm>
            <a:off x="8336145" y="2688619"/>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08516" y="1309202"/>
            <a:ext cx="240129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sweep</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358026"/>
            <a:ext cx="7059173"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sweep an area of floor or ground, you push dirt or rubbish off it using a brush with a long handle.</a:t>
            </a:r>
          </a:p>
        </p:txBody>
      </p:sp>
      <p:sp>
        <p:nvSpPr>
          <p:cNvPr id="155" name="The was a tear in Freddie’s new school jumper."/>
          <p:cNvSpPr txBox="1"/>
          <p:nvPr/>
        </p:nvSpPr>
        <p:spPr>
          <a:xfrm>
            <a:off x="0" y="67630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Umar was asked to </a:t>
            </a:r>
            <a:r>
              <a:rPr lang="en-GB" sz="4000" b="1" dirty="0">
                <a:latin typeface="Gill Sans MT" panose="020B0502020104020203" pitchFamily="34" charset="77"/>
              </a:rPr>
              <a:t>sweep</a:t>
            </a:r>
            <a:r>
              <a:rPr lang="en-GB" sz="4000" dirty="0">
                <a:latin typeface="Gill Sans MT" panose="020B0502020104020203" pitchFamily="34" charset="77"/>
              </a:rPr>
              <a:t> up the crumbs.</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sweep</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403504218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clean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clear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11039F67-93C2-2B57-0E9B-BE401FE9BF76}"/>
              </a:ext>
            </a:extLst>
          </p:cNvPr>
          <p:cNvPicPr>
            <a:picLocks noChangeAspect="1"/>
          </p:cNvPicPr>
          <p:nvPr/>
        </p:nvPicPr>
        <p:blipFill>
          <a:blip r:embed="rId4"/>
          <a:stretch>
            <a:fillRect/>
          </a:stretch>
        </p:blipFill>
        <p:spPr>
          <a:xfrm>
            <a:off x="8787224" y="2906984"/>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58780" y="1309202"/>
            <a:ext cx="170078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thief</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5" name="The was a tear in Freddie’s new school jumper."/>
          <p:cNvSpPr txBox="1"/>
          <p:nvPr/>
        </p:nvSpPr>
        <p:spPr>
          <a:xfrm>
            <a:off x="0" y="655521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err="1"/>
              <a:t>Gangsta</a:t>
            </a:r>
            <a:r>
              <a:rPr lang="en-GB" dirty="0"/>
              <a:t> Granny was a </a:t>
            </a:r>
            <a:r>
              <a:rPr lang="en-GB" b="1" dirty="0"/>
              <a:t>thief</a:t>
            </a:r>
            <a:r>
              <a:rPr lang="en-GB" dirty="0"/>
              <a:t>. </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(thief)</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96439487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criminal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chief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petty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crook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police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leaf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skilled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760345" y="4567215"/>
            <a:ext cx="6201005"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A thief is a person who steals something from another person.</a:t>
            </a:r>
          </a:p>
        </p:txBody>
      </p:sp>
      <p:pic>
        <p:nvPicPr>
          <p:cNvPr id="3" name="Picture 2">
            <a:extLst>
              <a:ext uri="{FF2B5EF4-FFF2-40B4-BE49-F238E27FC236}">
                <a16:creationId xmlns:a16="http://schemas.microsoft.com/office/drawing/2014/main" id="{5BCAD494-3088-816D-8359-E25CC3A6A7FF}"/>
              </a:ext>
            </a:extLst>
          </p:cNvPr>
          <p:cNvPicPr>
            <a:picLocks noChangeAspect="1"/>
          </p:cNvPicPr>
          <p:nvPr/>
        </p:nvPicPr>
        <p:blipFill>
          <a:blip r:embed="rId4"/>
          <a:stretch>
            <a:fillRect/>
          </a:stretch>
        </p:blipFill>
        <p:spPr>
          <a:xfrm>
            <a:off x="8203773" y="2803091"/>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34714</TotalTime>
  <Words>1233</Words>
  <Application>Microsoft Macintosh PowerPoint</Application>
  <PresentationFormat>Custom</PresentationFormat>
  <Paragraphs>343</Paragraphs>
  <Slides>31</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857</cp:revision>
  <dcterms:modified xsi:type="dcterms:W3CDTF">2024-11-18T14:03:55Z</dcterms:modified>
</cp:coreProperties>
</file>